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8" r:id="rId4"/>
    <p:sldMasterId id="2147483707" r:id="rId5"/>
  </p:sldMasterIdLst>
  <p:notesMasterIdLst>
    <p:notesMasterId r:id="rId27"/>
  </p:notesMasterIdLst>
  <p:handoutMasterIdLst>
    <p:handoutMasterId r:id="rId28"/>
  </p:handoutMasterIdLst>
  <p:sldIdLst>
    <p:sldId id="256" r:id="rId6"/>
    <p:sldId id="276" r:id="rId7"/>
    <p:sldId id="269" r:id="rId8"/>
    <p:sldId id="312" r:id="rId9"/>
    <p:sldId id="277" r:id="rId10"/>
    <p:sldId id="279" r:id="rId11"/>
    <p:sldId id="308" r:id="rId12"/>
    <p:sldId id="281" r:id="rId13"/>
    <p:sldId id="272" r:id="rId14"/>
    <p:sldId id="299" r:id="rId15"/>
    <p:sldId id="284" r:id="rId16"/>
    <p:sldId id="304" r:id="rId17"/>
    <p:sldId id="273" r:id="rId18"/>
    <p:sldId id="275" r:id="rId19"/>
    <p:sldId id="303" r:id="rId20"/>
    <p:sldId id="289" r:id="rId21"/>
    <p:sldId id="292" r:id="rId22"/>
    <p:sldId id="301" r:id="rId23"/>
    <p:sldId id="302" r:id="rId24"/>
    <p:sldId id="305" r:id="rId25"/>
    <p:sldId id="31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F6A62-6FD2-6AAB-F7D6-FE8F879444B2}" v="1494" dt="2019-12-03T12:21:34.158"/>
    <p1510:client id="{2B4A132E-E5DA-FD59-4EDF-6D0891BC1F17}" v="1477" dt="2019-12-10T08:56:16.252"/>
    <p1510:client id="{4AC33C16-5070-5F68-F276-8201663B1B1E}" v="1213" dt="2019-12-04T10:29:58.485"/>
    <p1510:client id="{5B125C93-4C20-8F5C-FD78-EB27FA3DCC47}" v="4413" dt="2019-12-09T12:37:35.668"/>
    <p1510:client id="{5D6DEB5C-0E55-73B9-32A2-7928CE100F70}" v="4" dt="2019-12-06T10:48:37.003"/>
    <p1510:client id="{ED8C5337-A856-BCAE-3917-C94EF628A8B7}" v="4" dt="2019-12-06T10:51:45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-1392" y="-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37530B-6F3E-4C1B-8A40-2484222616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F07C8-98AB-4E11-B3FA-E48FCEDB9E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4A68-C959-424B-9329-E96870FBDAC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F0F72-5E8E-496E-A6AD-2806A60474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6CF72-931A-4D32-B985-E520240BC3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4A5E4-E11D-4071-A883-AA7C183D2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82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CB918-4568-45D4-BFC8-2E6BC6DF968B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DBD86-A950-4035-A3DD-FF8A5736F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0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DBD86-A950-4035-A3DD-FF8A5736FB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Rectangle shape">
            <a:extLst>
              <a:ext uri="{FF2B5EF4-FFF2-40B4-BE49-F238E27FC236}">
                <a16:creationId xmlns:a16="http://schemas.microsoft.com/office/drawing/2014/main" id="{0348B992-DA91-41CC-A9C7-B1E6405BB768}"/>
              </a:ext>
            </a:extLst>
          </p:cNvPr>
          <p:cNvSpPr/>
          <p:nvPr userDrawn="1"/>
        </p:nvSpPr>
        <p:spPr>
          <a:xfrm>
            <a:off x="1" y="3120256"/>
            <a:ext cx="922396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4" y="871857"/>
            <a:ext cx="5076191" cy="511428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8722" y="1656048"/>
            <a:ext cx="4405067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8722" y="3495781"/>
            <a:ext cx="4412151" cy="539496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42680" y="4179662"/>
            <a:ext cx="4405066" cy="115988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4270" y="1243173"/>
            <a:ext cx="4387066" cy="242787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350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85800" y="5349903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508000" y="4853412"/>
            <a:ext cx="11277600" cy="1222375"/>
          </a:xfrm>
        </p:spPr>
        <p:txBody>
          <a:bodyPr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08000" y="3886200"/>
            <a:ext cx="112776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0972800" y="6473952"/>
            <a:ext cx="1011936" cy="24688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4775200" y="76201"/>
            <a:ext cx="38608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0972800" y="6473952"/>
            <a:ext cx="1011936" cy="246888"/>
          </a:xfrm>
        </p:spPr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85800" y="3444903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08000" y="1676400"/>
            <a:ext cx="112776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40633" y="2947086"/>
            <a:ext cx="115824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402336" y="457200"/>
            <a:ext cx="115824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588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406400" y="5410200"/>
            <a:ext cx="114808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75259" y="666750"/>
            <a:ext cx="57207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6193367" y="666750"/>
            <a:ext cx="5722988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75259" y="1316038"/>
            <a:ext cx="5720741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6198307" y="1316038"/>
            <a:ext cx="571804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72800" y="6477000"/>
            <a:ext cx="1016000" cy="24688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685800" y="6019801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402336" y="457200"/>
            <a:ext cx="115824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85800" y="5849118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5486400"/>
            <a:ext cx="112776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609601" y="609600"/>
            <a:ext cx="4011084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4766733" y="609600"/>
            <a:ext cx="7120467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4673600" y="616634"/>
            <a:ext cx="67056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08000" y="4993760"/>
            <a:ext cx="78232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508000" y="5533218"/>
            <a:ext cx="78232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549277"/>
            <a:ext cx="2438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49277"/>
            <a:ext cx="8331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85800" y="1050899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06400" y="1554163"/>
            <a:ext cx="11582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8636000" y="76201"/>
            <a:ext cx="33528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4165600" y="76201"/>
            <a:ext cx="44704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72800" y="6477001"/>
            <a:ext cx="1016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406400" y="457200"/>
            <a:ext cx="115824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85800" y="1050899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685800" y="1057987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cky beach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009" y="-11196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Donut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Donut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Donut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nut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6369" y="1781484"/>
            <a:ext cx="6815669" cy="1515533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Times"/>
                <a:cs typeface="Times"/>
              </a:rPr>
              <a:t>ABC Bank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alm tree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Graphic 16" descr="Beach ball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Graphic 19" descr="Bucket and shovel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8074" y="1806821"/>
            <a:ext cx="731520" cy="731520"/>
          </a:xfrm>
          <a:prstGeom prst="rect">
            <a:avLst/>
          </a:prstGeom>
        </p:spPr>
      </p:pic>
      <p:pic>
        <p:nvPicPr>
          <p:cNvPr id="3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59A995C2-3BDF-4F06-B032-D1DF26749B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2210" y="3518647"/>
            <a:ext cx="2527995" cy="17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38A6C-F4EB-4AB0-AA14-E0E28ECAD40C}"/>
              </a:ext>
            </a:extLst>
          </p:cNvPr>
          <p:cNvSpPr txBox="1"/>
          <p:nvPr/>
        </p:nvSpPr>
        <p:spPr>
          <a:xfrm>
            <a:off x="3357282" y="50381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  <a:cs typeface="Times"/>
              </a:rPr>
              <a:t>Node JS</a:t>
            </a:r>
          </a:p>
        </p:txBody>
      </p:sp>
      <p:pic>
        <p:nvPicPr>
          <p:cNvPr id="9" name="Picture 9" descr="A picture containing photo, table, stop, snow&#10;&#10;Description generated with very high confidence">
            <a:extLst>
              <a:ext uri="{FF2B5EF4-FFF2-40B4-BE49-F238E27FC236}">
                <a16:creationId xmlns:a16="http://schemas.microsoft.com/office/drawing/2014/main" id="{A6733506-E2F0-409E-9236-3DCFBD168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722" y="1427253"/>
            <a:ext cx="9738734" cy="4354105"/>
          </a:xfrm>
        </p:spPr>
      </p:pic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E797F216-0698-4E21-BA66-4FE58709D6C6}"/>
              </a:ext>
            </a:extLst>
          </p:cNvPr>
          <p:cNvSpPr/>
          <p:nvPr/>
        </p:nvSpPr>
        <p:spPr>
          <a:xfrm>
            <a:off x="542026" y="2389095"/>
            <a:ext cx="1166679" cy="1469238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93048-8748-4F1E-BD86-FEEE9FB645D3}"/>
              </a:ext>
            </a:extLst>
          </p:cNvPr>
          <p:cNvSpPr txBox="1"/>
          <p:nvPr/>
        </p:nvSpPr>
        <p:spPr>
          <a:xfrm>
            <a:off x="642657" y="290624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"/>
                <a:cs typeface="Times"/>
              </a:rPr>
              <a:t>Browser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B6FF9-8521-413A-BB2F-541026A52940}"/>
              </a:ext>
            </a:extLst>
          </p:cNvPr>
          <p:cNvSpPr txBox="1"/>
          <p:nvPr/>
        </p:nvSpPr>
        <p:spPr>
          <a:xfrm>
            <a:off x="1306606" y="3794312"/>
            <a:ext cx="927848" cy="4787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Xml </a:t>
            </a:r>
            <a:r>
              <a:rPr lang="en-US" sz="1100" dirty="0">
                <a:latin typeface="Times"/>
                <a:cs typeface="Times"/>
              </a:rPr>
              <a:t>HTTP</a:t>
            </a:r>
            <a:r>
              <a:rPr lang="en-US" sz="1200" dirty="0">
                <a:latin typeface="Times"/>
                <a:cs typeface="Times"/>
              </a:rPr>
              <a:t>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EEEDDB-FB3B-49DC-8546-ADA0996EF00E}"/>
              </a:ext>
            </a:extLst>
          </p:cNvPr>
          <p:cNvSpPr txBox="1"/>
          <p:nvPr/>
        </p:nvSpPr>
        <p:spPr>
          <a:xfrm>
            <a:off x="2133041" y="135983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Times"/>
                <a:cs typeface="Times"/>
              </a:rPr>
              <a:t>Angular7</a:t>
            </a:r>
          </a:p>
          <a:p>
            <a:r>
              <a:rPr lang="en-US" sz="1200">
                <a:latin typeface="Times"/>
                <a:cs typeface="Times"/>
              </a:rPr>
              <a:t>HTML/CSS/JS</a:t>
            </a:r>
            <a:endParaRPr lang="en-US" sz="1200" dirty="0">
              <a:latin typeface="Times"/>
              <a:cs typeface="Time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A018A-E4E6-46C4-B791-CBA4E103F768}"/>
              </a:ext>
            </a:extLst>
          </p:cNvPr>
          <p:cNvSpPr txBox="1"/>
          <p:nvPr/>
        </p:nvSpPr>
        <p:spPr>
          <a:xfrm>
            <a:off x="1306605" y="2023782"/>
            <a:ext cx="927848" cy="4674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"/>
                <a:cs typeface="Times"/>
              </a:rPr>
              <a:t>Xml HTTP Request</a:t>
            </a:r>
            <a:endParaRPr lang="en-US" sz="1200" dirty="0">
              <a:latin typeface="Times"/>
              <a:cs typeface="Time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98FEFD-0676-4637-B491-8D1CF1257467}"/>
              </a:ext>
            </a:extLst>
          </p:cNvPr>
          <p:cNvSpPr txBox="1"/>
          <p:nvPr/>
        </p:nvSpPr>
        <p:spPr>
          <a:xfrm>
            <a:off x="2102224" y="318919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Times"/>
                <a:cs typeface="Times"/>
              </a:rPr>
              <a:t>UI/UX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769031-1060-4C0A-ACE9-7D350C1484BF}"/>
              </a:ext>
            </a:extLst>
          </p:cNvPr>
          <p:cNvSpPr txBox="1"/>
          <p:nvPr/>
        </p:nvSpPr>
        <p:spPr>
          <a:xfrm rot="16140000">
            <a:off x="4567517" y="3276156"/>
            <a:ext cx="11967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"/>
                <a:cs typeface="Times"/>
              </a:rPr>
              <a:t>BC(Spring Boot)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94C45C-1095-47D9-8EB0-13BA4E4487D1}"/>
              </a:ext>
            </a:extLst>
          </p:cNvPr>
          <p:cNvSpPr txBox="1"/>
          <p:nvPr/>
        </p:nvSpPr>
        <p:spPr>
          <a:xfrm>
            <a:off x="7156077" y="14971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"/>
                <a:cs typeface="Times"/>
              </a:rPr>
              <a:t>Hibernate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EFDC53-835E-4667-A17B-897421DA21FC}"/>
              </a:ext>
            </a:extLst>
          </p:cNvPr>
          <p:cNvSpPr txBox="1"/>
          <p:nvPr/>
        </p:nvSpPr>
        <p:spPr>
          <a:xfrm rot="16260000">
            <a:off x="6366802" y="2812660"/>
            <a:ext cx="22613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  <a:cs typeface="Times"/>
              </a:rPr>
              <a:t>    ORM/Database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4572FC-309E-4B20-8DB0-CE70E9682139}"/>
              </a:ext>
            </a:extLst>
          </p:cNvPr>
          <p:cNvSpPr txBox="1"/>
          <p:nvPr/>
        </p:nvSpPr>
        <p:spPr>
          <a:xfrm>
            <a:off x="5867399" y="45563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  <a:cs typeface="Times"/>
              </a:rPr>
              <a:t>REST API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9D1D29-0A6B-44EA-AEB2-09BF432A74DE}"/>
              </a:ext>
            </a:extLst>
          </p:cNvPr>
          <p:cNvSpPr txBox="1"/>
          <p:nvPr/>
        </p:nvSpPr>
        <p:spPr>
          <a:xfrm>
            <a:off x="2102223" y="510539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"/>
                <a:cs typeface="Times"/>
              </a:rPr>
              <a:t>Front End Development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C7C2BE-40B0-4DB0-9D30-8FAD0840087B}"/>
              </a:ext>
            </a:extLst>
          </p:cNvPr>
          <p:cNvSpPr txBox="1"/>
          <p:nvPr/>
        </p:nvSpPr>
        <p:spPr>
          <a:xfrm>
            <a:off x="2483223" y="45226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  <a:cs typeface="Times"/>
              </a:rPr>
              <a:t>Node JS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063FE3-2739-45E6-985C-6330A29838D1}"/>
              </a:ext>
            </a:extLst>
          </p:cNvPr>
          <p:cNvCxnSpPr/>
          <p:nvPr/>
        </p:nvCxnSpPr>
        <p:spPr>
          <a:xfrm flipV="1">
            <a:off x="1924050" y="5460628"/>
            <a:ext cx="2046193" cy="44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D588308-0354-472B-8AF7-BCC24B4F0827}"/>
              </a:ext>
            </a:extLst>
          </p:cNvPr>
          <p:cNvSpPr txBox="1"/>
          <p:nvPr/>
        </p:nvSpPr>
        <p:spPr>
          <a:xfrm>
            <a:off x="5755340" y="492610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  <a:cs typeface="Times"/>
              </a:rPr>
              <a:t>Tomcat /Jetty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236244-8FAF-4240-8292-AC2E326F7BB4}"/>
              </a:ext>
            </a:extLst>
          </p:cNvPr>
          <p:cNvCxnSpPr/>
          <p:nvPr/>
        </p:nvCxnSpPr>
        <p:spPr>
          <a:xfrm>
            <a:off x="1302124" y="2534771"/>
            <a:ext cx="746312" cy="67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9F8CC2-A567-4CF6-9107-D60FEC2D43E8}"/>
              </a:ext>
            </a:extLst>
          </p:cNvPr>
          <p:cNvCxnSpPr>
            <a:cxnSpLocks/>
          </p:cNvCxnSpPr>
          <p:nvPr/>
        </p:nvCxnSpPr>
        <p:spPr>
          <a:xfrm>
            <a:off x="1492623" y="3453653"/>
            <a:ext cx="634254" cy="67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2DAB79-8929-4BA9-87E5-8B100B9DC50E}"/>
              </a:ext>
            </a:extLst>
          </p:cNvPr>
          <p:cNvSpPr txBox="1"/>
          <p:nvPr/>
        </p:nvSpPr>
        <p:spPr>
          <a:xfrm>
            <a:off x="2836209" y="449357"/>
            <a:ext cx="64187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latin typeface="Times"/>
                <a:cs typeface="Times"/>
              </a:rPr>
              <a:t>Full Stack Architecture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A9CF09-6E1D-460A-822C-11E21C437EFB}"/>
              </a:ext>
            </a:extLst>
          </p:cNvPr>
          <p:cNvSpPr txBox="1"/>
          <p:nvPr/>
        </p:nvSpPr>
        <p:spPr>
          <a:xfrm>
            <a:off x="4926105" y="154192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  <a:cs typeface="Times"/>
              </a:rPr>
              <a:t>Java/Spring</a:t>
            </a:r>
          </a:p>
          <a:p>
            <a:pPr algn="l"/>
            <a:endParaRPr lang="en-US" dirty="0">
              <a:latin typeface="Times"/>
              <a:cs typeface="Times"/>
            </a:endParaRPr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BD856B74-39D6-4C0B-BAD4-00C5FE5E6BED}"/>
              </a:ext>
            </a:extLst>
          </p:cNvPr>
          <p:cNvSpPr/>
          <p:nvPr/>
        </p:nvSpPr>
        <p:spPr>
          <a:xfrm>
            <a:off x="9336741" y="2540776"/>
            <a:ext cx="918882" cy="1221441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/>
              <a:cs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85AAA-F6E7-43D4-A753-B6EB686205BA}"/>
              </a:ext>
            </a:extLst>
          </p:cNvPr>
          <p:cNvSpPr txBox="1"/>
          <p:nvPr/>
        </p:nvSpPr>
        <p:spPr>
          <a:xfrm>
            <a:off x="9573745" y="30407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DB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1FEB0D-FB90-425F-BB61-992A64BF70AB}"/>
              </a:ext>
            </a:extLst>
          </p:cNvPr>
          <p:cNvCxnSpPr/>
          <p:nvPr/>
        </p:nvCxnSpPr>
        <p:spPr>
          <a:xfrm>
            <a:off x="7829550" y="2842932"/>
            <a:ext cx="1508311" cy="17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635C2B-33C8-4C6E-9487-91DCBA175A94}"/>
              </a:ext>
            </a:extLst>
          </p:cNvPr>
          <p:cNvCxnSpPr/>
          <p:nvPr/>
        </p:nvCxnSpPr>
        <p:spPr>
          <a:xfrm flipH="1" flipV="1">
            <a:off x="7816664" y="3255870"/>
            <a:ext cx="1539687" cy="38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B7FA841-083C-40AC-9A8B-0328B2C26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001" y="638735"/>
            <a:ext cx="600585" cy="6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4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oiletry&#10;&#10;Description generated with very high confidence">
            <a:extLst>
              <a:ext uri="{FF2B5EF4-FFF2-40B4-BE49-F238E27FC236}">
                <a16:creationId xmlns:a16="http://schemas.microsoft.com/office/drawing/2014/main" id="{F5473F5C-894A-4359-B416-7EE190211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63" y="644459"/>
            <a:ext cx="1562997" cy="117319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3858A5-2242-490F-9881-154C5F14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oiletry&#10;&#10;Description generated with very high confidence">
            <a:extLst>
              <a:ext uri="{FF2B5EF4-FFF2-40B4-BE49-F238E27FC236}">
                <a16:creationId xmlns:a16="http://schemas.microsoft.com/office/drawing/2014/main" id="{36ABEA4B-DD97-4776-BAAE-B69D652F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14" y="655665"/>
            <a:ext cx="1775908" cy="106113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A2AFD9-DA9F-4A81-B109-F6B2500D0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oiletry&#10;&#10;Description generated with very high confidence">
            <a:extLst>
              <a:ext uri="{FF2B5EF4-FFF2-40B4-BE49-F238E27FC236}">
                <a16:creationId xmlns:a16="http://schemas.microsoft.com/office/drawing/2014/main" id="{D06B3E31-0D6B-4D2A-8674-658D6679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98" y="655665"/>
            <a:ext cx="2414643" cy="10163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855A13-27E5-46E3-9C21-CE8FF1E7E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oiletry&#10;&#10;Description generated with very high confidence">
            <a:extLst>
              <a:ext uri="{FF2B5EF4-FFF2-40B4-BE49-F238E27FC236}">
                <a16:creationId xmlns:a16="http://schemas.microsoft.com/office/drawing/2014/main" id="{41B73924-525E-4BAF-B854-BC080C40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412" y="745311"/>
            <a:ext cx="1899173" cy="926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AC81E8-6DDB-49A0-839F-B80F7306B86F}"/>
              </a:ext>
            </a:extLst>
          </p:cNvPr>
          <p:cNvSpPr txBox="1"/>
          <p:nvPr/>
        </p:nvSpPr>
        <p:spPr>
          <a:xfrm>
            <a:off x="1348628" y="1034863"/>
            <a:ext cx="214928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/>
              <a:t>FRONTEND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E4BBE-5314-4B1E-A868-2F9B2BB67D1A}"/>
              </a:ext>
            </a:extLst>
          </p:cNvPr>
          <p:cNvSpPr txBox="1"/>
          <p:nvPr/>
        </p:nvSpPr>
        <p:spPr>
          <a:xfrm>
            <a:off x="4057650" y="987239"/>
            <a:ext cx="274320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/>
              <a:t>BACKEND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5AA30-E76D-4670-AFF8-1BFB6A6F89B0}"/>
              </a:ext>
            </a:extLst>
          </p:cNvPr>
          <p:cNvSpPr txBox="1"/>
          <p:nvPr/>
        </p:nvSpPr>
        <p:spPr>
          <a:xfrm>
            <a:off x="6990790" y="950819"/>
            <a:ext cx="274320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/>
              <a:t>DevOps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0F5FF3-CA40-4230-AB6A-884C5AAA515F}"/>
              </a:ext>
            </a:extLst>
          </p:cNvPr>
          <p:cNvSpPr txBox="1"/>
          <p:nvPr/>
        </p:nvSpPr>
        <p:spPr>
          <a:xfrm>
            <a:off x="9834283" y="992842"/>
            <a:ext cx="274320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DATA</a:t>
            </a:r>
            <a:endParaRPr lang="en-US"/>
          </a:p>
          <a:p>
            <a:pPr algn="l"/>
            <a:endParaRPr lang="en-US" sz="1600" b="1" dirty="0"/>
          </a:p>
        </p:txBody>
      </p:sp>
      <p:pic>
        <p:nvPicPr>
          <p:cNvPr id="13" name="Picture 12" descr="A stop sign&#10;&#10;Description generated with very high confidence">
            <a:extLst>
              <a:ext uri="{FF2B5EF4-FFF2-40B4-BE49-F238E27FC236}">
                <a16:creationId xmlns:a16="http://schemas.microsoft.com/office/drawing/2014/main" id="{233ED024-7A2E-47DE-B931-CAF515B9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4" y="1919800"/>
            <a:ext cx="1064559" cy="806825"/>
          </a:xfrm>
          <a:prstGeom prst="rect">
            <a:avLst/>
          </a:prstGeom>
        </p:spPr>
      </p:pic>
      <p:pic>
        <p:nvPicPr>
          <p:cNvPr id="14" name="Picture 1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E152AFF-D544-42B7-BE68-0D477C3BD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64" y="2686636"/>
            <a:ext cx="1309240" cy="1280485"/>
          </a:xfrm>
          <a:prstGeom prst="rect">
            <a:avLst/>
          </a:prstGeom>
        </p:spPr>
      </p:pic>
      <p:pic>
        <p:nvPicPr>
          <p:cNvPr id="17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297021F-7C8A-401D-9C42-C0F2F20DD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74" y="3029791"/>
            <a:ext cx="1145802" cy="1145803"/>
          </a:xfrm>
          <a:prstGeom prst="rect">
            <a:avLst/>
          </a:prstGeom>
        </p:spPr>
      </p:pic>
      <p:pic>
        <p:nvPicPr>
          <p:cNvPr id="18" name="Picture 17" descr="A picture containing drawing, food&#10;&#10;Description generated with very high confidence">
            <a:extLst>
              <a:ext uri="{FF2B5EF4-FFF2-40B4-BE49-F238E27FC236}">
                <a16:creationId xmlns:a16="http://schemas.microsoft.com/office/drawing/2014/main" id="{2DE220FC-64A3-4C15-9848-73773C2FC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454" y="1712257"/>
            <a:ext cx="1099298" cy="1080248"/>
          </a:xfrm>
          <a:prstGeom prst="rect">
            <a:avLst/>
          </a:prstGeom>
        </p:spPr>
      </p:pic>
      <p:pic>
        <p:nvPicPr>
          <p:cNvPr id="20" name="Picture 19" descr="A drawing of a person&#10;&#10;Description generated with high confidence">
            <a:extLst>
              <a:ext uri="{FF2B5EF4-FFF2-40B4-BE49-F238E27FC236}">
                <a16:creationId xmlns:a16="http://schemas.microsoft.com/office/drawing/2014/main" id="{A7367A85-259D-4722-8524-DA1117FBD1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6930" y="3521356"/>
            <a:ext cx="1140760" cy="823816"/>
          </a:xfrm>
          <a:prstGeom prst="rect">
            <a:avLst/>
          </a:prstGeom>
        </p:spPr>
      </p:pic>
      <p:pic>
        <p:nvPicPr>
          <p:cNvPr id="21" name="Picture 2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89D50B2-C367-42CE-BD25-54956BB56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2341" y="2793260"/>
            <a:ext cx="1320054" cy="632744"/>
          </a:xfrm>
          <a:prstGeom prst="rect">
            <a:avLst/>
          </a:prstGeom>
        </p:spPr>
      </p:pic>
      <p:pic>
        <p:nvPicPr>
          <p:cNvPr id="22" name="Picture 21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520AD23-5DC1-48B7-8B42-2FA846D76B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2761" y="2155732"/>
            <a:ext cx="2143125" cy="2344830"/>
          </a:xfrm>
          <a:prstGeom prst="rect">
            <a:avLst/>
          </a:prstGeom>
        </p:spPr>
      </p:pic>
      <p:pic>
        <p:nvPicPr>
          <p:cNvPr id="23" name="Picture 22" descr="A picture containing drawing, food&#10;&#10;Description generated with very high confidence">
            <a:extLst>
              <a:ext uri="{FF2B5EF4-FFF2-40B4-BE49-F238E27FC236}">
                <a16:creationId xmlns:a16="http://schemas.microsoft.com/office/drawing/2014/main" id="{02F38B26-7C48-4D20-ABFB-CD90581BA8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1929" y="2297658"/>
            <a:ext cx="2182906" cy="1713597"/>
          </a:xfrm>
          <a:prstGeom prst="rect">
            <a:avLst/>
          </a:prstGeom>
        </p:spPr>
      </p:pic>
      <p:pic>
        <p:nvPicPr>
          <p:cNvPr id="16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1153539-8BA9-473F-A0A7-69E019F345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9232" y="4282216"/>
            <a:ext cx="973439" cy="1018558"/>
          </a:xfrm>
          <a:prstGeom prst="rect">
            <a:avLst/>
          </a:prstGeom>
        </p:spPr>
      </p:pic>
      <p:pic>
        <p:nvPicPr>
          <p:cNvPr id="19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9FB9E26F-0B9D-4BD1-A77B-D2A7039EE5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064" y="4481700"/>
            <a:ext cx="1037105" cy="6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8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12E7-C340-4715-AF89-4644A7CF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37" y="948514"/>
            <a:ext cx="9601196" cy="1303867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Times"/>
                <a:cs typeface="Times"/>
              </a:rPr>
              <a:t>Overview of ABC Bank Management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29FC-62B7-44B4-828D-1396E455B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"/>
                <a:cs typeface="Times"/>
              </a:rPr>
              <a:t>These are the various job positions within Bank System. The positions are as follows:</a:t>
            </a:r>
          </a:p>
          <a:p>
            <a:r>
              <a:rPr lang="en-US" dirty="0">
                <a:latin typeface="Times"/>
                <a:cs typeface="Times"/>
              </a:rPr>
              <a:t>Superuser</a:t>
            </a:r>
          </a:p>
          <a:p>
            <a:r>
              <a:rPr lang="en-US" dirty="0">
                <a:latin typeface="Times"/>
                <a:cs typeface="Times"/>
              </a:rPr>
              <a:t>Admin </a:t>
            </a:r>
          </a:p>
          <a:p>
            <a:r>
              <a:rPr lang="en-US" dirty="0">
                <a:latin typeface="Times"/>
                <a:cs typeface="Times"/>
              </a:rPr>
              <a:t>Agent</a:t>
            </a:r>
          </a:p>
          <a:p>
            <a:r>
              <a:rPr lang="en-US" dirty="0">
                <a:latin typeface="Times"/>
                <a:cs typeface="Times"/>
              </a:rPr>
              <a:t>Customer</a:t>
            </a:r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</p:txBody>
      </p: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95F1A4A-2678-4F2F-BA10-30B6F35C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02" y="766863"/>
            <a:ext cx="835908" cy="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3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E0B0-2E0B-4B18-B977-06926739F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latin typeface="Times"/>
                <a:cs typeface="Times"/>
              </a:rPr>
              <a:t>ABC Bank Management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B2BFB-822C-4165-97D6-FB344B850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ABC Bank Application allows us to perform all banking related CRUD operations.</a:t>
            </a:r>
          </a:p>
          <a:p>
            <a:r>
              <a:rPr lang="en-US" dirty="0">
                <a:latin typeface="Times"/>
                <a:cs typeface="Times"/>
              </a:rPr>
              <a:t>Our use case deals with all agent operations.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F71CA-5E0C-4A72-AECD-2496C6F0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589" y="738109"/>
            <a:ext cx="835908" cy="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7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FBFF-80B3-492D-AAB1-F19F9E2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"/>
                <a:cs typeface="Times"/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26A46-1A26-45DF-844F-A6666D574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"/>
                <a:cs typeface="Calibri"/>
              </a:rPr>
              <a:t>To view the customer details ,view transactions of the customer, view update and delete agent profile and approve customer.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962DB0D0-D81B-4E85-8751-08EA26A4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947" y="723731"/>
            <a:ext cx="835908" cy="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4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8A9C14-B81F-4ABA-AF45-4C94F942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44CCF4-CC56-408E-8884-15972C826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354E3600-D362-46A1-AC41-EF70A3737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6" y="936551"/>
            <a:ext cx="10047387" cy="491089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6741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54AA-5A2A-455D-9741-8731D0E8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"/>
                <a:cs typeface="Times"/>
              </a:rPr>
              <a:t>Scope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23C62-0507-4EE8-9271-7C7DF04E1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"/>
                <a:cs typeface="Times"/>
              </a:rPr>
              <a:t>Scope</a:t>
            </a:r>
          </a:p>
          <a:p>
            <a:pPr marL="0" indent="0">
              <a:buNone/>
            </a:pPr>
            <a:r>
              <a:rPr lang="en-US" dirty="0">
                <a:latin typeface="Times"/>
                <a:cs typeface="Times"/>
              </a:rPr>
              <a:t>This project can be implemented in any bank for fulfilling the basic need</a:t>
            </a:r>
            <a:endParaRPr lang="en-US">
              <a:latin typeface="Times"/>
              <a:ea typeface="+mn-lt"/>
              <a:cs typeface="Times"/>
            </a:endParaRPr>
          </a:p>
          <a:p>
            <a:r>
              <a:rPr lang="en-US" b="1" dirty="0">
                <a:latin typeface="Times"/>
                <a:cs typeface="Times"/>
              </a:rPr>
              <a:t>Conclusion</a:t>
            </a:r>
          </a:p>
          <a:p>
            <a:pPr marL="0" indent="0">
              <a:buNone/>
            </a:pPr>
            <a:r>
              <a:rPr lang="en-US" dirty="0">
                <a:latin typeface="Times"/>
                <a:cs typeface="Times"/>
              </a:rPr>
              <a:t>The agent can activate and deactivate customer account and can view customers of his own branch and can view transaction details</a:t>
            </a:r>
          </a:p>
        </p:txBody>
      </p: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4B55879-B454-46DE-8C09-738E6510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438" y="853127"/>
            <a:ext cx="835908" cy="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0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CF59C3-8585-4A78-95F6-534EAF2E40CC}"/>
              </a:ext>
            </a:extLst>
          </p:cNvPr>
          <p:cNvSpPr>
            <a:spLocks noGrp="1"/>
          </p:cNvSpPr>
          <p:nvPr/>
        </p:nvSpPr>
        <p:spPr>
          <a:xfrm>
            <a:off x="4197726" y="96868"/>
            <a:ext cx="3660056" cy="132537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>
                <a:latin typeface="Times"/>
                <a:cs typeface="Times"/>
              </a:rPr>
              <a:t>Our Team</a:t>
            </a:r>
          </a:p>
        </p:txBody>
      </p:sp>
      <p:pic>
        <p:nvPicPr>
          <p:cNvPr id="2" name="Picture 2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23464136-BC90-4A06-AD6E-08AB58A0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42" y="1544836"/>
            <a:ext cx="9477934" cy="42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5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7A70-5945-4264-85E3-5273C3FE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089" y="3199528"/>
            <a:ext cx="9601196" cy="1303867"/>
          </a:xfrm>
        </p:spPr>
        <p:txBody>
          <a:bodyPr/>
          <a:lstStyle/>
          <a:p>
            <a:pPr marL="723900" indent="-723900" algn="l">
              <a:spcBef>
                <a:spcPts val="0"/>
              </a:spcBef>
            </a:pPr>
            <a:r>
              <a:rPr lang="en-US" sz="4800" b="1" dirty="0">
                <a:latin typeface="Times"/>
                <a:cs typeface="Times"/>
              </a:rPr>
              <a:t>Team Sapphire</a:t>
            </a:r>
            <a:endParaRPr lang="en-US" sz="4800" b="1" dirty="0">
              <a:latin typeface="Times"/>
              <a:ea typeface="+mj-lt"/>
              <a:cs typeface="Times"/>
            </a:endParaRPr>
          </a:p>
          <a:p>
            <a:endParaRPr lang="en-US" sz="4800" b="1" dirty="0">
              <a:latin typeface="Times"/>
              <a:cs typeface="Times"/>
            </a:endParaRPr>
          </a:p>
        </p:txBody>
      </p:sp>
      <p:pic>
        <p:nvPicPr>
          <p:cNvPr id="4" name="Picture 4" descr="A close up of a person&#10;&#10;Description generated with high confidence">
            <a:extLst>
              <a:ext uri="{FF2B5EF4-FFF2-40B4-BE49-F238E27FC236}">
                <a16:creationId xmlns:a16="http://schemas.microsoft.com/office/drawing/2014/main" id="{52EF9A9A-AABC-44E7-9ABF-ED51B9260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731" y="1121451"/>
            <a:ext cx="1414183" cy="2360859"/>
          </a:xfrm>
        </p:spPr>
      </p:pic>
      <p:pic>
        <p:nvPicPr>
          <p:cNvPr id="6" name="Picture 6" descr="A picture containing indoor, monitor, man, television&#10;&#10;Description generated with very high confidence">
            <a:extLst>
              <a:ext uri="{FF2B5EF4-FFF2-40B4-BE49-F238E27FC236}">
                <a16:creationId xmlns:a16="http://schemas.microsoft.com/office/drawing/2014/main" id="{EA92DA3C-2161-4292-B916-A3A5B2B6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363" y="1539455"/>
            <a:ext cx="1281954" cy="2349654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A0F2830E-9B9C-40B3-8F05-5E36F54C7D7E}"/>
              </a:ext>
            </a:extLst>
          </p:cNvPr>
          <p:cNvSpPr txBox="1"/>
          <p:nvPr/>
        </p:nvSpPr>
        <p:spPr>
          <a:xfrm>
            <a:off x="4914199" y="287992"/>
            <a:ext cx="2869829" cy="113877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    </a:t>
            </a:r>
            <a:r>
              <a:rPr lang="en-US" sz="3200" b="1" u="sng" dirty="0">
                <a:latin typeface="Times"/>
                <a:cs typeface="Times"/>
              </a:rPr>
              <a:t>Trainers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F315B98D-91F8-40A2-BC44-FE690FE02D14}"/>
              </a:ext>
            </a:extLst>
          </p:cNvPr>
          <p:cNvSpPr txBox="1"/>
          <p:nvPr/>
        </p:nvSpPr>
        <p:spPr>
          <a:xfrm>
            <a:off x="1980499" y="2301470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"/>
                <a:cs typeface="Times"/>
              </a:rPr>
              <a:t>Upasana</a:t>
            </a:r>
          </a:p>
          <a:p>
            <a:endParaRPr lang="en-US" dirty="0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2861F0CC-B62C-4F80-A318-08A76DEF89E3}"/>
              </a:ext>
            </a:extLst>
          </p:cNvPr>
          <p:cNvSpPr txBox="1"/>
          <p:nvPr/>
        </p:nvSpPr>
        <p:spPr>
          <a:xfrm>
            <a:off x="5227540" y="2781518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"/>
                <a:cs typeface="Times"/>
              </a:rPr>
              <a:t>Amit Balyan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FF8FEF9E-F4F9-4EB4-B88A-4F8BC498A5CF}"/>
              </a:ext>
            </a:extLst>
          </p:cNvPr>
          <p:cNvSpPr txBox="1"/>
          <p:nvPr/>
        </p:nvSpPr>
        <p:spPr>
          <a:xfrm>
            <a:off x="8325272" y="2322052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"/>
                <a:cs typeface="Times"/>
              </a:rPr>
              <a:t>Kavita Gupta</a:t>
            </a:r>
          </a:p>
          <a:p>
            <a:endParaRPr lang="en-US" dirty="0"/>
          </a:p>
        </p:txBody>
      </p:sp>
      <p:pic>
        <p:nvPicPr>
          <p:cNvPr id="13" name="Picture 4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6EDC3803-8E66-4EC3-BE66-AE76FB7F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37" y="1181104"/>
            <a:ext cx="1119894" cy="10663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4" descr="A person posing for a picture&#10;&#10;Description generated with very high confidence">
            <a:extLst>
              <a:ext uri="{FF2B5EF4-FFF2-40B4-BE49-F238E27FC236}">
                <a16:creationId xmlns:a16="http://schemas.microsoft.com/office/drawing/2014/main" id="{E2184966-62DA-482F-93DC-4EB963D8A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991" y="4748909"/>
            <a:ext cx="1351208" cy="15596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3382B39E-73CD-43AA-B457-C29D764A9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500" y="4266784"/>
            <a:ext cx="1342352" cy="15583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4" descr="A person wearing a pink dress&#10;&#10;Description generated with very high confidence">
            <a:extLst>
              <a:ext uri="{FF2B5EF4-FFF2-40B4-BE49-F238E27FC236}">
                <a16:creationId xmlns:a16="http://schemas.microsoft.com/office/drawing/2014/main" id="{18A10CE2-9505-481F-AABF-DC29C3115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2741" y="4209842"/>
            <a:ext cx="1480116" cy="15665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8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7B08A2F0-9FDF-4B7D-96A6-247BE2A7A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5633" y="3489005"/>
            <a:ext cx="1466889" cy="15727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4" descr="A person wearing sunglasses&#10;&#10;Description generated with very high confidence">
            <a:extLst>
              <a:ext uri="{FF2B5EF4-FFF2-40B4-BE49-F238E27FC236}">
                <a16:creationId xmlns:a16="http://schemas.microsoft.com/office/drawing/2014/main" id="{B5707BAF-157F-4879-8CF5-7655E81F1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559" y="3647463"/>
            <a:ext cx="1557241" cy="15761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AFC1CC-0836-45FB-9529-01D213643D36}"/>
              </a:ext>
            </a:extLst>
          </p:cNvPr>
          <p:cNvSpPr txBox="1"/>
          <p:nvPr/>
        </p:nvSpPr>
        <p:spPr>
          <a:xfrm>
            <a:off x="7342741" y="58358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"/>
                <a:cs typeface="Times"/>
              </a:rPr>
              <a:t>Soumya Jakati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24834-6F4D-4D07-83B9-0F6C6EBD395C}"/>
              </a:ext>
            </a:extLst>
          </p:cNvPr>
          <p:cNvSpPr txBox="1"/>
          <p:nvPr/>
        </p:nvSpPr>
        <p:spPr>
          <a:xfrm>
            <a:off x="3137549" y="595091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"/>
                <a:cs typeface="Times"/>
              </a:rPr>
              <a:t>Shravan Kini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4C5E0-F2E9-462F-8C5C-957A7F81E023}"/>
              </a:ext>
            </a:extLst>
          </p:cNvPr>
          <p:cNvSpPr txBox="1"/>
          <p:nvPr/>
        </p:nvSpPr>
        <p:spPr>
          <a:xfrm>
            <a:off x="5193228" y="636343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"/>
                <a:cs typeface="Times"/>
              </a:rPr>
              <a:t>Rachana Bhandary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251D84-C069-411D-B278-D3DD6668F138}"/>
              </a:ext>
            </a:extLst>
          </p:cNvPr>
          <p:cNvSpPr txBox="1"/>
          <p:nvPr/>
        </p:nvSpPr>
        <p:spPr>
          <a:xfrm>
            <a:off x="1388599" y="530457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"/>
                <a:cs typeface="Times"/>
              </a:rPr>
              <a:t>Vikas B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4EEA4-DE66-4083-95D5-7B8AE815E84B}"/>
              </a:ext>
            </a:extLst>
          </p:cNvPr>
          <p:cNvSpPr txBox="1"/>
          <p:nvPr/>
        </p:nvSpPr>
        <p:spPr>
          <a:xfrm>
            <a:off x="9450922" y="518953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"/>
                <a:cs typeface="Times"/>
              </a:rPr>
              <a:t>Nikitha Shetty</a:t>
            </a:r>
          </a:p>
          <a:p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766895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0240-CE45-4DF6-8AAC-63757AD8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Times"/>
                <a:cs typeface="Times"/>
              </a:rPr>
              <a:t>Agent Page Screenshot</a:t>
            </a:r>
          </a:p>
        </p:txBody>
      </p:sp>
      <p:pic>
        <p:nvPicPr>
          <p:cNvPr id="14" name="Picture 1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A6E9BD1-8B79-4CA7-A184-8F69716E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" r="177" b="19222"/>
          <a:stretch/>
        </p:blipFill>
        <p:spPr>
          <a:xfrm>
            <a:off x="1375789" y="2550955"/>
            <a:ext cx="5002909" cy="3548654"/>
          </a:xfrm>
        </p:spPr>
      </p:pic>
      <p:pic>
        <p:nvPicPr>
          <p:cNvPr id="18" name="Picture 1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071F3C6-5935-40CD-BF26-22ED72F7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93" y="2545375"/>
            <a:ext cx="4629804" cy="35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7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32A1E47-A968-404F-8DBE-B31240A9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DDDCF8-BC1A-4404-8ACA-D8D2BB4BE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B3FB69-D504-412A-90F9-1D1BAA6AC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28889C0-9941-4147-A5FD-D6BF4006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314480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spcBef>
                <a:spcPct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Times"/>
                <a:cs typeface="Times"/>
              </a:rPr>
              <a:t>The Ask where we started</a:t>
            </a:r>
            <a:endParaRPr lang="en-US" sz="4800" b="1">
              <a:latin typeface="Times"/>
              <a:ea typeface="+mn-lt"/>
              <a:cs typeface="Times"/>
            </a:endParaRPr>
          </a:p>
          <a:p>
            <a:pPr algn="ctr"/>
            <a:endParaRPr lang="en-US" sz="4800" dirty="0"/>
          </a:p>
        </p:txBody>
      </p:sp>
      <p:pic>
        <p:nvPicPr>
          <p:cNvPr id="4" name="Picture 4" descr="A close up of a bicycle&#10;&#10;Description generated with high confidence">
            <a:extLst>
              <a:ext uri="{FF2B5EF4-FFF2-40B4-BE49-F238E27FC236}">
                <a16:creationId xmlns:a16="http://schemas.microsoft.com/office/drawing/2014/main" id="{D26CF04E-F4E2-42FA-902A-0A3FAF41A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761" b="229"/>
          <a:stretch/>
        </p:blipFill>
        <p:spPr>
          <a:xfrm>
            <a:off x="5362640" y="836455"/>
            <a:ext cx="5535420" cy="51851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4969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id="{BD0C6B2D-6BC4-4086-AF72-35897E5C1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541" y="808817"/>
            <a:ext cx="10068918" cy="4898964"/>
          </a:xfrm>
        </p:spPr>
      </p:pic>
    </p:spTree>
    <p:extLst>
      <p:ext uri="{BB962C8B-B14F-4D97-AF65-F5344CB8AC3E}">
        <p14:creationId xmlns:p14="http://schemas.microsoft.com/office/powerpoint/2010/main" val="1523717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896C2AA-E40E-458E-AAAF-7E24475FD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17" b="8864"/>
          <a:stretch/>
        </p:blipFill>
        <p:spPr>
          <a:xfrm>
            <a:off x="1268913" y="943285"/>
            <a:ext cx="9620562" cy="4921202"/>
          </a:xfrm>
        </p:spPr>
      </p:pic>
    </p:spTree>
    <p:extLst>
      <p:ext uri="{BB962C8B-B14F-4D97-AF65-F5344CB8AC3E}">
        <p14:creationId xmlns:p14="http://schemas.microsoft.com/office/powerpoint/2010/main" val="138702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F851-3E42-44C6-BE85-71AFBBAC8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15749"/>
            <a:ext cx="9601196" cy="1303867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"/>
                <a:cs typeface="Times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DFD8-17E7-464D-958A-C1DD37A97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186" y="2537882"/>
            <a:ext cx="9601196" cy="331893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dirty="0">
                <a:latin typeface="Times"/>
                <a:cs typeface="Times New Roman"/>
              </a:rPr>
              <a:t>Objective of the Training</a:t>
            </a:r>
            <a:endParaRPr lang="en-US">
              <a:latin typeface="Times"/>
              <a:cs typeface="Calibri"/>
            </a:endParaRPr>
          </a:p>
          <a:p>
            <a:pPr algn="just"/>
            <a:r>
              <a:rPr lang="en-US" dirty="0">
                <a:latin typeface="Times"/>
                <a:cs typeface="Times New Roman"/>
              </a:rPr>
              <a:t>Framework  for 8 Weeks</a:t>
            </a:r>
            <a:endParaRPr lang="en-US">
              <a:latin typeface="Times"/>
              <a:cs typeface="Calibri"/>
            </a:endParaRPr>
          </a:p>
          <a:p>
            <a:pPr algn="just"/>
            <a:r>
              <a:rPr lang="en-US" dirty="0">
                <a:latin typeface="Times"/>
                <a:cs typeface="Times New Roman"/>
              </a:rPr>
              <a:t>Overview</a:t>
            </a:r>
            <a:endParaRPr lang="en-US">
              <a:latin typeface="Times"/>
              <a:cs typeface="Calibri"/>
            </a:endParaRPr>
          </a:p>
          <a:p>
            <a:pPr algn="just"/>
            <a:r>
              <a:rPr lang="en-US" dirty="0">
                <a:latin typeface="Times"/>
                <a:cs typeface="Times New Roman"/>
              </a:rPr>
              <a:t>Our Journey</a:t>
            </a:r>
          </a:p>
          <a:p>
            <a:pPr algn="just"/>
            <a:r>
              <a:rPr lang="en-US" dirty="0">
                <a:latin typeface="Times"/>
                <a:cs typeface="Times New Roman"/>
              </a:rPr>
              <a:t>Bank Application</a:t>
            </a:r>
          </a:p>
          <a:p>
            <a:pPr algn="just"/>
            <a:r>
              <a:rPr lang="en-US" dirty="0">
                <a:latin typeface="Times"/>
                <a:cs typeface="Times New Roman"/>
              </a:rPr>
              <a:t>Full stack Architecture</a:t>
            </a:r>
          </a:p>
          <a:p>
            <a:pPr algn="just"/>
            <a:r>
              <a:rPr lang="en-US" dirty="0">
                <a:latin typeface="Times"/>
                <a:cs typeface="Times New Roman"/>
              </a:rPr>
              <a:t>Tools Used</a:t>
            </a:r>
          </a:p>
          <a:p>
            <a:endParaRPr lang="en-US" sz="1000" b="1" dirty="0">
              <a:latin typeface="Times New Roman"/>
              <a:cs typeface="Times New Roman"/>
            </a:endParaRPr>
          </a:p>
          <a:p>
            <a:endParaRPr lang="en-US" sz="1400" b="1" dirty="0">
              <a:latin typeface="Times New Roman"/>
              <a:cs typeface="Times New Roman"/>
            </a:endParaRPr>
          </a:p>
          <a:p>
            <a:endParaRPr lang="en-US" sz="1400" b="1" dirty="0">
              <a:latin typeface="Times New Roman"/>
              <a:cs typeface="Times New Roman"/>
            </a:endParaRPr>
          </a:p>
        </p:txBody>
      </p: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F21592ED-42A4-4FC5-9646-54E0E018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474" y="762000"/>
            <a:ext cx="835908" cy="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4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99FF2-F446-46FD-B622-84A6F6C6B4C7}"/>
              </a:ext>
            </a:extLst>
          </p:cNvPr>
          <p:cNvSpPr txBox="1">
            <a:spLocks/>
          </p:cNvSpPr>
          <p:nvPr/>
        </p:nvSpPr>
        <p:spPr>
          <a:xfrm>
            <a:off x="1743637" y="1447550"/>
            <a:ext cx="9601196" cy="3957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Times"/>
                <a:cs typeface="Times"/>
              </a:rPr>
              <a:t>Overview of Bank Application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 dirty="0">
                <a:latin typeface="Times"/>
                <a:cs typeface="Times"/>
              </a:rPr>
              <a:t>Problem definition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 dirty="0">
                <a:latin typeface="Times"/>
                <a:cs typeface="Times"/>
              </a:rPr>
              <a:t>Challenges and solution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 dirty="0">
                <a:latin typeface="Times"/>
                <a:cs typeface="Times"/>
              </a:rPr>
              <a:t>Scope and conclusion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 dirty="0">
                <a:latin typeface="Times"/>
                <a:cs typeface="Times"/>
              </a:rPr>
              <a:t>Our Team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 dirty="0">
                <a:latin typeface="Times"/>
                <a:cs typeface="Times"/>
              </a:rPr>
              <a:t>Screenshots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 dirty="0">
                <a:latin typeface="Times"/>
                <a:cs typeface="Times"/>
              </a:rPr>
              <a:t>Questions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 dirty="0">
                <a:latin typeface="Times"/>
                <a:cs typeface="Times"/>
              </a:rPr>
              <a:t>Demo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pic>
        <p:nvPicPr>
          <p:cNvPr id="2" name="Picture 1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E38CA53-479C-4E5F-B17A-4C05A8DC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474" y="762000"/>
            <a:ext cx="835908" cy="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4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24F6EB-04DC-4C6D-8485-FCD53A4A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795FBE-101B-4063-A5FC-8C0624B35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74744-D1AC-4B97-BF18-3DB70F43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540000">
            <a:off x="7515016" y="1790086"/>
            <a:ext cx="3375995" cy="61059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latin typeface="Times"/>
                <a:ea typeface="+mj-lt"/>
                <a:cs typeface="+mj-lt"/>
              </a:rPr>
              <a:t>Objective of the Training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81F853-6081-4216-9876-4D863309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erson that is standing in the snow&#10;&#10;Description generated with high confidence">
            <a:extLst>
              <a:ext uri="{FF2B5EF4-FFF2-40B4-BE49-F238E27FC236}">
                <a16:creationId xmlns:a16="http://schemas.microsoft.com/office/drawing/2014/main" id="{7181E39A-BA87-4ADA-BDB5-A0E49B77C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" r="45263"/>
          <a:stretch/>
        </p:blipFill>
        <p:spPr>
          <a:xfrm>
            <a:off x="1652447" y="1423528"/>
            <a:ext cx="4446427" cy="377776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EF61C2-EE68-43FF-A497-F2E60EA5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9525EA-A914-467D-90D1-9060AD04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646526" cy="33189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262626"/>
                </a:solidFill>
                <a:latin typeface="Times"/>
                <a:cs typeface="Times"/>
              </a:rPr>
              <a:t>Become a Full Stack developer by gaining all the skills required to work with front-end and </a:t>
            </a:r>
            <a:r>
              <a:rPr lang="en-US" dirty="0">
                <a:latin typeface="Times"/>
                <a:cs typeface="Times"/>
              </a:rPr>
              <a:t>back-end technologies.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3ADC9-8F52-4A83-9374-FBBC03D45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7209" y="537883"/>
            <a:ext cx="835908" cy="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1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71323406-83CF-4E9B-B9AF-22D3166763A3}"/>
              </a:ext>
            </a:extLst>
          </p:cNvPr>
          <p:cNvSpPr>
            <a:spLocks noGrp="1"/>
          </p:cNvSpPr>
          <p:nvPr/>
        </p:nvSpPr>
        <p:spPr>
          <a:xfrm>
            <a:off x="2888877" y="684493"/>
            <a:ext cx="7800832" cy="5941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Times"/>
                <a:cs typeface="Times"/>
              </a:rPr>
              <a:t>Framework for 8 Weeks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FA61BB9-CC3B-4E1C-8274-CF4C98040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/>
        </p:nvSpPr>
        <p:spPr>
          <a:xfrm>
            <a:off x="1154206" y="1638187"/>
            <a:ext cx="449132" cy="35992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0" tIns="0" rIns="0" bIns="0" rtlCol="0" anchor="ctr" anchorCtr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7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006F83"/>
                </a:solidFill>
                <a:latin typeface="Times"/>
                <a:cs typeface="Times"/>
              </a:rPr>
              <a:t>1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3D48078-21F2-4D2B-9923-AA0FC7E4EADF}"/>
              </a:ext>
            </a:extLst>
          </p:cNvPr>
          <p:cNvSpPr>
            <a:spLocks noGrp="1"/>
          </p:cNvSpPr>
          <p:nvPr/>
        </p:nvSpPr>
        <p:spPr>
          <a:xfrm>
            <a:off x="1752754" y="1643095"/>
            <a:ext cx="2941311" cy="8912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Database Concepts  and SQL</a:t>
            </a: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Introduction to Applications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B1B7CA7E-BFE9-43F5-818A-33D848BA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/>
        </p:nvSpPr>
        <p:spPr>
          <a:xfrm>
            <a:off x="1741139" y="2177600"/>
            <a:ext cx="549985" cy="388296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0" tIns="0" rIns="0" bIns="0" rtlCol="0" anchor="ctr" anchorCtr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7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006F83"/>
                </a:solidFill>
                <a:latin typeface="Times"/>
                <a:cs typeface="Times"/>
              </a:rPr>
              <a:t>2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6206E00-F64D-4D0F-90FB-BC46928E86DA}"/>
              </a:ext>
            </a:extLst>
          </p:cNvPr>
          <p:cNvSpPr>
            <a:spLocks noGrp="1"/>
          </p:cNvSpPr>
          <p:nvPr/>
        </p:nvSpPr>
        <p:spPr>
          <a:xfrm>
            <a:off x="6385455" y="5722649"/>
            <a:ext cx="3086881" cy="113535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Project Presentation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451285FD-FAF7-4A8A-831E-CD04352B5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/>
        </p:nvSpPr>
        <p:spPr>
          <a:xfrm>
            <a:off x="2294634" y="2765194"/>
            <a:ext cx="594809" cy="386003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0" tIns="0" rIns="0" bIns="0" rtlCol="0" anchor="ctr" anchorCtr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7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006F83"/>
                </a:solidFill>
                <a:latin typeface="Times"/>
                <a:cs typeface="Times"/>
              </a:rPr>
              <a:t>3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262C5E03-2C4C-4C3F-A68D-246CC4618499}"/>
              </a:ext>
            </a:extLst>
          </p:cNvPr>
          <p:cNvSpPr>
            <a:spLocks noGrp="1"/>
          </p:cNvSpPr>
          <p:nvPr/>
        </p:nvSpPr>
        <p:spPr>
          <a:xfrm>
            <a:off x="3068337" y="2767699"/>
            <a:ext cx="2635457" cy="923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Project- Banking Application</a:t>
            </a:r>
          </a:p>
          <a:p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JDBC and Web Design fundamentals</a:t>
            </a:r>
          </a:p>
          <a:p>
            <a:endParaRPr lang="en-US" sz="1200">
              <a:latin typeface="Times"/>
              <a:cs typeface="Times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ECC1D4D-C5CE-45B7-AE46-F1D9190A627B}"/>
              </a:ext>
            </a:extLst>
          </p:cNvPr>
          <p:cNvSpPr>
            <a:spLocks noGrp="1"/>
          </p:cNvSpPr>
          <p:nvPr/>
        </p:nvSpPr>
        <p:spPr>
          <a:xfrm>
            <a:off x="4450091" y="3892350"/>
            <a:ext cx="2926080" cy="113535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Java Script, ES5, ES6, Angular7</a:t>
            </a: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UML 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Diagrams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174C7E3-4E0A-4069-83E5-8ED176E7BB05}"/>
              </a:ext>
            </a:extLst>
          </p:cNvPr>
          <p:cNvSpPr>
            <a:spLocks noGrp="1"/>
          </p:cNvSpPr>
          <p:nvPr/>
        </p:nvSpPr>
        <p:spPr>
          <a:xfrm>
            <a:off x="5697436" y="5035663"/>
            <a:ext cx="3503714" cy="113535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JSP Servlet</a:t>
            </a: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Spring REST( Core &amp; MVC) 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94D327-71B4-4974-BB77-4D8EB7EE85C7}"/>
              </a:ext>
            </a:extLst>
          </p:cNvPr>
          <p:cNvSpPr>
            <a:spLocks noGrp="1"/>
          </p:cNvSpPr>
          <p:nvPr/>
        </p:nvSpPr>
        <p:spPr>
          <a:xfrm>
            <a:off x="5200155" y="4462599"/>
            <a:ext cx="4000995" cy="126982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Architecture, framework of angular.</a:t>
            </a: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JEE Architecture</a:t>
            </a:r>
          </a:p>
          <a:p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B474C11-A839-48B2-9B29-C00F33E89562}"/>
              </a:ext>
            </a:extLst>
          </p:cNvPr>
          <p:cNvSpPr>
            <a:spLocks noGrp="1"/>
          </p:cNvSpPr>
          <p:nvPr/>
        </p:nvSpPr>
        <p:spPr>
          <a:xfrm>
            <a:off x="3844453" y="3322310"/>
            <a:ext cx="2926080" cy="113535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Html, CSS, </a:t>
            </a:r>
          </a:p>
          <a:p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Bootstrap, AJAX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CA2A112-3B09-4A20-8863-B3880231C4C3}"/>
              </a:ext>
            </a:extLst>
          </p:cNvPr>
          <p:cNvSpPr>
            <a:spLocks noGrp="1"/>
          </p:cNvSpPr>
          <p:nvPr/>
        </p:nvSpPr>
        <p:spPr>
          <a:xfrm>
            <a:off x="2421358" y="2179727"/>
            <a:ext cx="2926080" cy="92664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Object Oriented Programming</a:t>
            </a:r>
          </a:p>
          <a:p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Data Structures Core Java 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Times"/>
                <a:cs typeface="Times"/>
              </a:rPr>
              <a:t>Programming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28BD89C8-2E45-4DD3-8921-181E8C87E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/>
        </p:nvSpPr>
        <p:spPr>
          <a:xfrm>
            <a:off x="3081618" y="3383864"/>
            <a:ext cx="572397" cy="35238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0" tIns="0" rIns="0" bIns="0" rtlCol="0" anchor="ctr" anchorCtr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7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006F83"/>
                </a:solidFill>
                <a:latin typeface="Times"/>
                <a:cs typeface="Times"/>
              </a:rPr>
              <a:t>4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E2A61EC1-5C8A-4BBD-B2FA-FA103DA09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/>
        </p:nvSpPr>
        <p:spPr>
          <a:xfrm>
            <a:off x="3698394" y="3944731"/>
            <a:ext cx="594808" cy="36359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0" tIns="0" rIns="0" bIns="0" rtlCol="0" anchor="ctr" anchorCtr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7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006F83"/>
                </a:solidFill>
                <a:latin typeface="Times"/>
                <a:cs typeface="Times"/>
              </a:rPr>
              <a:t>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05546CF-FBB7-4714-B1B8-54260683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/>
        </p:nvSpPr>
        <p:spPr>
          <a:xfrm>
            <a:off x="4912084" y="5108631"/>
            <a:ext cx="639632" cy="40841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0" tIns="0" rIns="0" bIns="0" rtlCol="0" anchor="ctr" anchorCtr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7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006F83"/>
                </a:solidFill>
                <a:latin typeface="Times"/>
                <a:cs typeface="Times"/>
              </a:rPr>
              <a:t>7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96FD404-F234-4583-A742-933A822A4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/>
        </p:nvSpPr>
        <p:spPr>
          <a:xfrm>
            <a:off x="4386591" y="4514302"/>
            <a:ext cx="617220" cy="386003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0" tIns="0" rIns="0" bIns="0" rtlCol="0" anchor="ctr" anchorCtr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7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006F83"/>
                </a:solidFill>
                <a:latin typeface="Times"/>
                <a:cs typeface="Times"/>
              </a:rPr>
              <a:t>6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C109C2B7-5D95-4F75-9CBE-946FFC6EC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/>
        </p:nvSpPr>
        <p:spPr>
          <a:xfrm>
            <a:off x="5632951" y="5644983"/>
            <a:ext cx="662045" cy="374798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0" tIns="0" rIns="0" bIns="0" rtlCol="0" anchor="ctr" anchorCtr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7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006F83"/>
                </a:solidFill>
                <a:latin typeface="Times"/>
                <a:cs typeface="Times"/>
              </a:rPr>
              <a:t>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A43CA2-54AF-4B46-977B-7DEF00AD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916" y="515471"/>
            <a:ext cx="1060025" cy="935404"/>
          </a:xfrm>
          <a:prstGeom prst="rect">
            <a:avLst/>
          </a:prstGeom>
        </p:spPr>
      </p:pic>
      <p:pic>
        <p:nvPicPr>
          <p:cNvPr id="21" name="Picture 5" descr="A clock on top of a wooden table&#10;&#10;Description generated with high confidence">
            <a:extLst>
              <a:ext uri="{FF2B5EF4-FFF2-40B4-BE49-F238E27FC236}">
                <a16:creationId xmlns:a16="http://schemas.microsoft.com/office/drawing/2014/main" id="{5FAF9D54-7F6C-4D2F-9EBD-1F9786A2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" r="-1" b="-1"/>
          <a:stretch/>
        </p:blipFill>
        <p:spPr>
          <a:xfrm>
            <a:off x="7781853" y="1453339"/>
            <a:ext cx="3380966" cy="27517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A253DE-88BC-4985-8297-847363CD0125}"/>
              </a:ext>
            </a:extLst>
          </p:cNvPr>
          <p:cNvSpPr txBox="1"/>
          <p:nvPr/>
        </p:nvSpPr>
        <p:spPr>
          <a:xfrm>
            <a:off x="8016128" y="4463863"/>
            <a:ext cx="33819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"/>
                <a:ea typeface="+mn-lt"/>
                <a:cs typeface="+mn-lt"/>
              </a:rPr>
              <a:t>40 Days- 280 Hours of Training</a:t>
            </a:r>
            <a:endParaRPr lang="en-US" sz="240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65859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4EDB-FBDF-4E92-918E-3713E95C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"/>
                <a:cs typeface="Times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2D97-5A5E-4C5F-B9E5-122A4DB84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Times"/>
                <a:cs typeface="Times"/>
              </a:rPr>
              <a:t>DBMS                                                                     </a:t>
            </a:r>
            <a:endParaRPr lang="en-US">
              <a:latin typeface="Times"/>
              <a:ea typeface="+mn-lt"/>
              <a:cs typeface="+mn-lt"/>
            </a:endParaRPr>
          </a:p>
          <a:p>
            <a:r>
              <a:rPr lang="en-US" dirty="0">
                <a:latin typeface="Times"/>
                <a:cs typeface="Times"/>
              </a:rPr>
              <a:t>OOPs                                                   </a:t>
            </a:r>
            <a:endParaRPr lang="en-US">
              <a:latin typeface="Times"/>
              <a:ea typeface="+mn-lt"/>
              <a:cs typeface="+mn-lt"/>
            </a:endParaRPr>
          </a:p>
          <a:p>
            <a:r>
              <a:rPr lang="en-US" dirty="0">
                <a:latin typeface="Times"/>
                <a:cs typeface="Times"/>
              </a:rPr>
              <a:t>Java script</a:t>
            </a:r>
            <a:endParaRPr lang="en-US">
              <a:latin typeface="Times"/>
              <a:ea typeface="+mn-lt"/>
              <a:cs typeface="+mn-lt"/>
            </a:endParaRPr>
          </a:p>
          <a:p>
            <a:r>
              <a:rPr lang="en-US" dirty="0">
                <a:latin typeface="Times"/>
                <a:cs typeface="Times"/>
              </a:rPr>
              <a:t>Jsp and Servlet</a:t>
            </a:r>
            <a:endParaRPr lang="en-US">
              <a:latin typeface="Times"/>
              <a:ea typeface="+mn-lt"/>
              <a:cs typeface="+mn-lt"/>
            </a:endParaRPr>
          </a:p>
          <a:p>
            <a:r>
              <a:rPr lang="en-US" dirty="0">
                <a:latin typeface="Times"/>
                <a:cs typeface="Times"/>
              </a:rPr>
              <a:t>HTML and CSS</a:t>
            </a:r>
            <a:endParaRPr lang="en-US">
              <a:latin typeface="Times"/>
              <a:ea typeface="+mn-lt"/>
              <a:cs typeface="+mn-lt"/>
            </a:endParaRPr>
          </a:p>
          <a:p>
            <a:r>
              <a:rPr lang="en-US">
                <a:latin typeface="Times"/>
                <a:cs typeface="Times"/>
              </a:rPr>
              <a:t>Angular7</a:t>
            </a:r>
            <a:endParaRPr lang="en-US">
              <a:ea typeface="+mn-lt"/>
              <a:cs typeface="+mn-lt"/>
            </a:endParaRPr>
          </a:p>
          <a:p>
            <a:r>
              <a:rPr lang="en-US">
                <a:latin typeface="Times"/>
                <a:cs typeface="Times"/>
              </a:rPr>
              <a:t>Structured Query Language</a:t>
            </a:r>
            <a:endParaRPr lang="en-US">
              <a:ea typeface="+mn-lt"/>
              <a:cs typeface="+mn-lt"/>
            </a:endParaRPr>
          </a:p>
          <a:p>
            <a:r>
              <a:rPr lang="en-US">
                <a:latin typeface="Times"/>
                <a:cs typeface="Times"/>
              </a:rPr>
              <a:t>Spring Rest</a:t>
            </a:r>
            <a:endParaRPr lang="en-US">
              <a:ea typeface="+mn-lt"/>
              <a:cs typeface="+mn-lt"/>
            </a:endParaRPr>
          </a:p>
          <a:p>
            <a:r>
              <a:rPr lang="en-US">
                <a:latin typeface="Times"/>
                <a:cs typeface="Times"/>
              </a:rPr>
              <a:t>Jenkins</a:t>
            </a:r>
            <a:endParaRPr lang="en-US">
              <a:ea typeface="+mn-lt"/>
              <a:cs typeface="+mn-lt"/>
            </a:endParaRPr>
          </a:p>
          <a:p>
            <a:endParaRPr lang="en-US" dirty="0">
              <a:latin typeface="Times"/>
              <a:cs typeface="Times"/>
            </a:endParaRPr>
          </a:p>
          <a:p>
            <a:endParaRPr lang="en-US" dirty="0"/>
          </a:p>
        </p:txBody>
      </p: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41F8370-2DCB-47CB-9C3B-829FCE721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336" y="827967"/>
            <a:ext cx="835908" cy="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6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0436-0037-4A46-9C44-2EB95BF30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E6FF9D-6599-42FC-BD0E-BAA1B199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24F6EB-04DC-4C6D-8485-FCD53A4A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95FBE-101B-4063-A5FC-8C0624B35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7CDE8B-469A-427A-8B66-58EC5A7D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977" y="1284057"/>
            <a:ext cx="3618507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Times"/>
                <a:cs typeface="Times"/>
              </a:rPr>
              <a:t>Our Journey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81F853-6081-4216-9876-4D863309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erson with red hair and a sunset in the background&#10;&#10;Description generated with high confidence">
            <a:extLst>
              <a:ext uri="{FF2B5EF4-FFF2-40B4-BE49-F238E27FC236}">
                <a16:creationId xmlns:a16="http://schemas.microsoft.com/office/drawing/2014/main" id="{06972151-5028-4C97-826B-3979EB0C64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4062" r="4969" b="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EF61C2-EE68-43FF-A497-F2E60EA5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3AB1F9D-9370-46DD-9D6C-F99CDBBD3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381" y="752486"/>
            <a:ext cx="835908" cy="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E3A9-3AEE-4841-847C-8C1B0FE6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"/>
                <a:cs typeface="Times"/>
              </a:rPr>
              <a:t>ABC Bank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ADA6A-5D23-4E63-8E76-D0F657426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Times"/>
                <a:ea typeface="+mn-lt"/>
                <a:cs typeface="+mn-lt"/>
              </a:rPr>
              <a:t>Project-Banking Application</a:t>
            </a:r>
          </a:p>
          <a:p>
            <a:r>
              <a:rPr lang="en-US" dirty="0">
                <a:latin typeface="Times"/>
                <a:ea typeface="+mn-lt"/>
                <a:cs typeface="+mn-lt"/>
              </a:rPr>
              <a:t>Low Level Diagrams- Use Case , Class, Application Flow.</a:t>
            </a:r>
          </a:p>
          <a:p>
            <a:r>
              <a:rPr lang="en-US" dirty="0">
                <a:latin typeface="Times"/>
                <a:ea typeface="+mn-lt"/>
                <a:cs typeface="+mn-lt"/>
              </a:rPr>
              <a:t>Data Base Schema Design</a:t>
            </a:r>
          </a:p>
          <a:p>
            <a:r>
              <a:rPr lang="en-US" dirty="0">
                <a:latin typeface="Times"/>
                <a:ea typeface="+mn-lt"/>
                <a:cs typeface="+mn-lt"/>
              </a:rPr>
              <a:t>Architecture of Banking Application.</a:t>
            </a:r>
          </a:p>
          <a:p>
            <a:r>
              <a:rPr lang="en-US" dirty="0">
                <a:latin typeface="Times"/>
                <a:ea typeface="+mn-lt"/>
                <a:cs typeface="+mn-lt"/>
              </a:rPr>
              <a:t>UI Structure using Angular7( HTML/CSS/JS).</a:t>
            </a:r>
          </a:p>
          <a:p>
            <a:r>
              <a:rPr lang="en-US" dirty="0">
                <a:latin typeface="Times"/>
                <a:ea typeface="+mn-lt"/>
                <a:cs typeface="+mn-lt"/>
              </a:rPr>
              <a:t>Backend  Structure using JAVA, Spring Rest, Database</a:t>
            </a:r>
          </a:p>
          <a:p>
            <a:r>
              <a:rPr lang="en-US" dirty="0">
                <a:latin typeface="Times"/>
                <a:ea typeface="+mn-lt"/>
                <a:cs typeface="+mn-lt"/>
              </a:rPr>
              <a:t>Build and test project using Jenkins.</a:t>
            </a:r>
            <a:endParaRPr lang="en-US">
              <a:latin typeface="Times"/>
              <a:cs typeface="Times"/>
            </a:endParaRPr>
          </a:p>
        </p:txBody>
      </p: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1F245CD-3243-44CA-831C-EBD0EB3C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796" y="795618"/>
            <a:ext cx="835908" cy="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539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rganic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1407BB-19AF-4059-8191-DED6DB66DC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2FB02F-45D9-43FA-84AE-288820E226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8D3906-6C4B-4C66-BE68-0D1FA2ED447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367</Words>
  <Application>Microsoft Office PowerPoint</Application>
  <PresentationFormat>Widescreen</PresentationFormat>
  <Paragraphs>115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Organic</vt:lpstr>
      <vt:lpstr>Trek</vt:lpstr>
      <vt:lpstr>ABC Bank</vt:lpstr>
      <vt:lpstr>PowerPoint Presentation</vt:lpstr>
      <vt:lpstr>Agenda</vt:lpstr>
      <vt:lpstr>PowerPoint Presentation</vt:lpstr>
      <vt:lpstr>Objective of the Training </vt:lpstr>
      <vt:lpstr>PowerPoint Presentation</vt:lpstr>
      <vt:lpstr>Overview</vt:lpstr>
      <vt:lpstr>Our Journey</vt:lpstr>
      <vt:lpstr>ABC Bank</vt:lpstr>
      <vt:lpstr>PowerPoint Presentation</vt:lpstr>
      <vt:lpstr>PowerPoint Presentation</vt:lpstr>
      <vt:lpstr>Overview of ABC Bank Management Application</vt:lpstr>
      <vt:lpstr>ABC Bank Management Application</vt:lpstr>
      <vt:lpstr>Problem Definition</vt:lpstr>
      <vt:lpstr>PowerPoint Presentation</vt:lpstr>
      <vt:lpstr>Scope and Conclusion</vt:lpstr>
      <vt:lpstr>PowerPoint Presentation</vt:lpstr>
      <vt:lpstr>Team Sapphire </vt:lpstr>
      <vt:lpstr>Agent Page Screenshot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RECREATION ORGANIC DESIGN</dc:title>
  <dc:creator/>
  <cp:lastModifiedBy/>
  <cp:revision>1893</cp:revision>
  <dcterms:created xsi:type="dcterms:W3CDTF">2019-12-03T04:46:11Z</dcterms:created>
  <dcterms:modified xsi:type="dcterms:W3CDTF">2019-12-10T08:56:19Z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